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D339C-1826-4C3B-8D23-1352019F2408}" type="datetimeFigureOut">
              <a:rPr lang="en-US" smtClean="0"/>
              <a:pPr/>
              <a:t>2/13/2016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816F7C-54A0-4316-A492-E2518EDE04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AD558-0090-4AE2-BC93-B44B7F35364B}" type="datetime1">
              <a:rPr lang="en-US" smtClean="0"/>
              <a:pPr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F2625-4985-4346-8C10-0608E89E4EAD}" type="datetime1">
              <a:rPr lang="en-US" smtClean="0"/>
              <a:pPr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8D53-ACAD-450D-B5F4-00DE8591E7D5}" type="datetime1">
              <a:rPr lang="en-US" smtClean="0"/>
              <a:pPr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BED52-A1BD-4CC1-83C6-683D73987BA0}" type="datetime1">
              <a:rPr lang="en-US" smtClean="0"/>
              <a:pPr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74BAF-EEE9-43C2-8388-E71C4F75E1A9}" type="datetime1">
              <a:rPr lang="en-US" smtClean="0"/>
              <a:pPr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07DE0-615F-40A7-924E-64C3A9EFD2C6}" type="datetime1">
              <a:rPr lang="en-US" smtClean="0"/>
              <a:pPr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092D5-C0FE-48FA-AF70-D7AD20BC016D}" type="datetime1">
              <a:rPr lang="en-US" smtClean="0"/>
              <a:pPr/>
              <a:t>2/13/2016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34377-D4E3-4F7E-ACF8-860FEADB8CBE}" type="datetime1">
              <a:rPr lang="en-US" smtClean="0"/>
              <a:pPr/>
              <a:t>2/13/2016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A28C8-0D7B-4232-9601-4E0C9E5830AF}" type="datetime1">
              <a:rPr lang="en-US" smtClean="0"/>
              <a:pPr/>
              <a:t>2/13/2016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ACB-5455-4D16-95FF-434C0B2F2BCE}" type="datetime1">
              <a:rPr lang="en-US" smtClean="0"/>
              <a:pPr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D76F6-C2E7-47A5-9DBD-2A31F0ECBCC1}" type="datetime1">
              <a:rPr lang="en-US" smtClean="0"/>
              <a:pPr/>
              <a:t>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C0676-F86E-4896-A62C-24F1B271D59B}" type="datetime1">
              <a:rPr lang="en-US" smtClean="0"/>
              <a:pPr/>
              <a:t>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Nisigandha Bhuyan, IIMC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Rationality in Decision Making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4343400"/>
            <a:ext cx="6400800" cy="1752600"/>
          </a:xfrm>
        </p:spPr>
        <p:txBody>
          <a:bodyPr/>
          <a:lstStyle/>
          <a:p>
            <a:r>
              <a:rPr lang="en-US" dirty="0" smtClean="0"/>
              <a:t>In Law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IIMC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05800" cy="1447800"/>
          </a:xfrm>
        </p:spPr>
        <p:txBody>
          <a:bodyPr/>
          <a:lstStyle/>
          <a:p>
            <a:r>
              <a:rPr lang="en-US" dirty="0"/>
              <a:t>Justice as Fairness: John Rawls</a:t>
            </a:r>
            <a:br>
              <a:rPr lang="en-US" dirty="0"/>
            </a:br>
            <a:r>
              <a:rPr lang="en-US" dirty="0"/>
              <a:t>Definition and Principles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229600" cy="4343400"/>
          </a:xfrm>
        </p:spPr>
        <p:txBody>
          <a:bodyPr/>
          <a:lstStyle/>
          <a:p>
            <a:r>
              <a:rPr lang="en-US" sz="3600"/>
              <a:t>Justice is:</a:t>
            </a:r>
          </a:p>
          <a:p>
            <a:pPr lvl="1"/>
            <a:r>
              <a:rPr lang="en-US" sz="3200"/>
              <a:t>A virtue </a:t>
            </a:r>
            <a:r>
              <a:rPr lang="en-US" sz="3200" u="sng"/>
              <a:t>of social institutions</a:t>
            </a:r>
            <a:r>
              <a:rPr lang="en-US" sz="3200"/>
              <a:t>, measured by </a:t>
            </a:r>
            <a:r>
              <a:rPr lang="en-US" sz="3200" u="sng"/>
              <a:t>fairness</a:t>
            </a:r>
            <a:r>
              <a:rPr lang="en-US" sz="3200"/>
              <a:t> in </a:t>
            </a:r>
            <a:r>
              <a:rPr lang="en-US" sz="3200" u="sng"/>
              <a:t>allocating benefits and burdens</a:t>
            </a:r>
            <a:r>
              <a:rPr lang="en-US" sz="3200"/>
              <a:t>, defined by two basic principles:</a:t>
            </a:r>
          </a:p>
          <a:p>
            <a:pPr lvl="1"/>
            <a:r>
              <a:rPr lang="en-US" sz="3200"/>
              <a:t>Liberty</a:t>
            </a:r>
          </a:p>
          <a:p>
            <a:pPr lvl="1"/>
            <a:r>
              <a:rPr lang="en-US" sz="3200"/>
              <a:t>Difference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 Calcutta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Justice as Fairness: John Rawls</a:t>
            </a:r>
            <a:br>
              <a:rPr lang="en-US" sz="4000"/>
            </a:br>
            <a:r>
              <a:rPr lang="en-US" sz="4000"/>
              <a:t>Liberty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/>
              <a:t>Rawls’ “Liberty Principle”</a:t>
            </a:r>
          </a:p>
          <a:p>
            <a:pPr>
              <a:buFont typeface="Wingdings" pitchFamily="2" charset="2"/>
              <a:buNone/>
            </a:pPr>
            <a:r>
              <a:rPr lang="en-US" sz="3600" dirty="0"/>
              <a:t>“Each person participating in a practice (or affected by it) has an equal right to the most extensive liberty compatible with a like liberty for all</a:t>
            </a:r>
            <a:r>
              <a:rPr lang="en-US" sz="3600" dirty="0" smtClean="0"/>
              <a:t>.”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Guarantees the ‘due process’</a:t>
            </a:r>
          </a:p>
          <a:p>
            <a:pPr lvl="1"/>
            <a:r>
              <a:rPr lang="en-US" dirty="0" smtClean="0"/>
              <a:t>Right to fair trial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 Calcutta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Justice as Fairness: John Rawls</a:t>
            </a:r>
            <a:br>
              <a:rPr lang="en-US" sz="4000"/>
            </a:br>
            <a:r>
              <a:rPr lang="en-US" sz="4000"/>
              <a:t>Difference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Rawls’ “Difference Principle”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i="1" dirty="0"/>
              <a:t>Inequalities</a:t>
            </a:r>
            <a:r>
              <a:rPr lang="en-US" dirty="0"/>
              <a:t> </a:t>
            </a:r>
            <a:r>
              <a:rPr lang="en-US" dirty="0" smtClean="0"/>
              <a:t>are </a:t>
            </a:r>
            <a:r>
              <a:rPr lang="en-US" i="1" dirty="0"/>
              <a:t>arbitrary</a:t>
            </a:r>
            <a:r>
              <a:rPr lang="en-US" dirty="0"/>
              <a:t> unless</a:t>
            </a:r>
          </a:p>
          <a:p>
            <a:pPr>
              <a:lnSpc>
                <a:spcPct val="90000"/>
              </a:lnSpc>
            </a:pPr>
            <a:r>
              <a:rPr lang="en-US" dirty="0"/>
              <a:t>It is reasonable to expect that they will </a:t>
            </a:r>
            <a:r>
              <a:rPr lang="en-US" u="sng" dirty="0"/>
              <a:t>work to the advantage of the least advantaged</a:t>
            </a:r>
            <a:r>
              <a:rPr lang="en-US" dirty="0"/>
              <a:t>; and</a:t>
            </a:r>
          </a:p>
          <a:p>
            <a:pPr>
              <a:lnSpc>
                <a:spcPct val="90000"/>
              </a:lnSpc>
            </a:pPr>
            <a:r>
              <a:rPr lang="en-US" dirty="0"/>
              <a:t>The </a:t>
            </a:r>
            <a:r>
              <a:rPr lang="en-US" u="sng" dirty="0"/>
              <a:t>positions</a:t>
            </a:r>
            <a:r>
              <a:rPr lang="en-US" dirty="0"/>
              <a:t> and offices to which they attach (or from which they may be gained)  are </a:t>
            </a:r>
            <a:r>
              <a:rPr lang="en-US" u="sng" dirty="0"/>
              <a:t>open to all, under conditions of fair competition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 Calcutta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Justice as Fairness: John Rawls</a:t>
            </a:r>
            <a:br>
              <a:rPr lang="en-US" sz="4000"/>
            </a:br>
            <a:r>
              <a:rPr lang="en-US" sz="4000"/>
              <a:t>Least Advantaged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609600" indent="-609600"/>
            <a:r>
              <a:rPr lang="en-US" sz="3600" dirty="0"/>
              <a:t>Who are the “least advantaged”?</a:t>
            </a:r>
          </a:p>
          <a:p>
            <a:pPr marL="609600" indent="-609600">
              <a:buFont typeface="Wingdings" pitchFamily="2" charset="2"/>
              <a:buNone/>
            </a:pPr>
            <a:endParaRPr lang="en-US" sz="3600" dirty="0"/>
          </a:p>
          <a:p>
            <a:pPr marL="609600" indent="-609600"/>
            <a:r>
              <a:rPr lang="en-US" sz="3600" dirty="0" smtClean="0"/>
              <a:t>Those </a:t>
            </a:r>
            <a:r>
              <a:rPr lang="en-US" sz="3600" dirty="0"/>
              <a:t>with lowest expectations for/ access to “</a:t>
            </a:r>
            <a:r>
              <a:rPr lang="en-US" sz="3600" u="sng" dirty="0"/>
              <a:t>primary goods</a:t>
            </a:r>
            <a:r>
              <a:rPr lang="en-US" sz="3600" dirty="0"/>
              <a:t>” = “what free and equal persons need as citizens</a:t>
            </a:r>
            <a:r>
              <a:rPr lang="en-US" sz="3600" dirty="0" smtClean="0"/>
              <a:t>”</a:t>
            </a:r>
          </a:p>
          <a:p>
            <a:pPr marL="609600" indent="-609600"/>
            <a:r>
              <a:rPr lang="en-US" sz="3600" dirty="0" smtClean="0"/>
              <a:t>Examples</a:t>
            </a:r>
          </a:p>
          <a:p>
            <a:pPr marL="1009650" lvl="1" indent="-609600"/>
            <a:r>
              <a:rPr lang="en-US" dirty="0" smtClean="0"/>
              <a:t>Subject to arbitrary conditions</a:t>
            </a:r>
          </a:p>
          <a:p>
            <a:pPr marL="1009650" lvl="1" indent="-609600"/>
            <a:r>
              <a:rPr lang="en-US" dirty="0" smtClean="0"/>
              <a:t>Lack the necessar</a:t>
            </a:r>
            <a:r>
              <a:rPr lang="en-US" dirty="0" smtClean="0"/>
              <a:t>y means available in a free society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 Calcutta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Justice as Fairness: John Rawls</a:t>
            </a:r>
            <a:br>
              <a:rPr lang="en-US" sz="4000"/>
            </a:br>
            <a:r>
              <a:rPr lang="en-US" sz="4000"/>
              <a:t>Basic Goods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dirty="0" smtClean="0"/>
              <a:t>Rawls </a:t>
            </a:r>
            <a:r>
              <a:rPr lang="en-US" dirty="0"/>
              <a:t>specifies five kinds of such goods:</a:t>
            </a:r>
          </a:p>
          <a:p>
            <a:pPr marL="990600" lvl="1" indent="-533400">
              <a:buFont typeface="Wingdings" pitchFamily="2" charset="2"/>
              <a:buAutoNum type="arabicPeriod"/>
            </a:pPr>
            <a:r>
              <a:rPr lang="en-US" dirty="0"/>
              <a:t>Basic rights and liberties </a:t>
            </a:r>
            <a:r>
              <a:rPr lang="en-US" dirty="0" smtClean="0"/>
              <a:t>(life, liberty, property, freedom </a:t>
            </a:r>
            <a:r>
              <a:rPr lang="en-US" dirty="0"/>
              <a:t>of thought, liberty of conscience)</a:t>
            </a:r>
          </a:p>
          <a:p>
            <a:pPr marL="990600" lvl="1" indent="-533400">
              <a:buFont typeface="Wingdings" pitchFamily="2" charset="2"/>
              <a:buAutoNum type="arabicPeriod" startAt="2"/>
            </a:pPr>
            <a:r>
              <a:rPr lang="en-US" dirty="0"/>
              <a:t>Freedom of movement, free choice of occupation</a:t>
            </a:r>
          </a:p>
          <a:p>
            <a:pPr marL="990600" lvl="1" indent="-533400">
              <a:buFont typeface="Wingdings" pitchFamily="2" charset="2"/>
              <a:buAutoNum type="arabicPeriod" startAt="2"/>
            </a:pPr>
            <a:r>
              <a:rPr lang="en-US" dirty="0"/>
              <a:t>Powers and prerogatives of offices &amp; positions of </a:t>
            </a:r>
            <a:r>
              <a:rPr lang="en-US" dirty="0" smtClean="0"/>
              <a:t>responsibility</a:t>
            </a:r>
            <a:endParaRPr lang="en-US" dirty="0"/>
          </a:p>
          <a:p>
            <a:pPr marL="990600" lvl="1" indent="-533400">
              <a:buFont typeface="Wingdings" pitchFamily="2" charset="2"/>
              <a:buAutoNum type="arabicPeriod" startAt="2"/>
            </a:pPr>
            <a:r>
              <a:rPr lang="en-US" dirty="0"/>
              <a:t>Income and wealth</a:t>
            </a:r>
          </a:p>
          <a:p>
            <a:pPr marL="609600" indent="-609600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 Calcutta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Justice as Fairness: John Rawls</a:t>
            </a:r>
            <a:br>
              <a:rPr lang="en-US" sz="4000"/>
            </a:br>
            <a:r>
              <a:rPr lang="en-US" sz="4000"/>
              <a:t>Basic Goods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en-US" dirty="0"/>
              <a:t>Rawls specifies five kinds of such goods:</a:t>
            </a:r>
          </a:p>
          <a:p>
            <a:pPr marL="990600" lvl="1" indent="-533400">
              <a:buFont typeface="Wingdings" pitchFamily="2" charset="2"/>
              <a:buAutoNum type="arabicPeriod" startAt="5"/>
            </a:pPr>
            <a:r>
              <a:rPr lang="en-US" u="sng" dirty="0"/>
              <a:t>Social bases for self-respect</a:t>
            </a:r>
            <a:r>
              <a:rPr lang="en-US" dirty="0"/>
              <a:t> – “aspects of basic institutions normally essential if citizens are to have a lively sense of their worth as persons &amp; advance their ends with self-confidence”.</a:t>
            </a:r>
          </a:p>
          <a:p>
            <a:pPr marL="609600" indent="-609600"/>
            <a:r>
              <a:rPr lang="en-US" dirty="0"/>
              <a:t>Those who lack access these goods are “least advantaged”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 Calcutta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Justifying </a:t>
            </a:r>
            <a:r>
              <a:rPr lang="en-US" sz="4000" dirty="0"/>
              <a:t>Rawls’ Claims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“original position”: assume a group of</a:t>
            </a:r>
          </a:p>
          <a:p>
            <a:pPr lvl="1"/>
            <a:r>
              <a:rPr lang="en-US"/>
              <a:t>Rational, self-interested individuals</a:t>
            </a:r>
          </a:p>
          <a:p>
            <a:pPr lvl="1"/>
            <a:r>
              <a:rPr lang="en-US"/>
              <a:t>Who know that there will be competition for scarce resources;</a:t>
            </a:r>
          </a:p>
          <a:p>
            <a:pPr lvl="1"/>
            <a:r>
              <a:rPr lang="en-US"/>
              <a:t>But </a:t>
            </a:r>
            <a:r>
              <a:rPr lang="en-US" u="sng"/>
              <a:t>do not know</a:t>
            </a:r>
            <a:r>
              <a:rPr lang="en-US"/>
              <a:t> what </a:t>
            </a:r>
            <a:r>
              <a:rPr lang="en-US" u="sng"/>
              <a:t>natural advantages</a:t>
            </a:r>
            <a:r>
              <a:rPr lang="en-US"/>
              <a:t> or </a:t>
            </a:r>
            <a:r>
              <a:rPr lang="en-US" u="sng"/>
              <a:t>disadvantages</a:t>
            </a:r>
            <a:r>
              <a:rPr lang="en-US"/>
              <a:t> they will possess, </a:t>
            </a:r>
            <a:r>
              <a:rPr lang="en-US" u="sng"/>
              <a:t>or</a:t>
            </a:r>
          </a:p>
          <a:p>
            <a:pPr lvl="1"/>
            <a:r>
              <a:rPr lang="en-US"/>
              <a:t>What </a:t>
            </a:r>
            <a:r>
              <a:rPr lang="en-US" u="sng"/>
              <a:t>value beliefs</a:t>
            </a:r>
            <a:r>
              <a:rPr lang="en-US"/>
              <a:t> or preferences will guide them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 Calcutta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Justice as Fairness: John Rawls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800600"/>
          </a:xfrm>
        </p:spPr>
        <p:txBody>
          <a:bodyPr/>
          <a:lstStyle/>
          <a:p>
            <a:r>
              <a:rPr lang="en-US" dirty="0"/>
              <a:t>Given these assumptions what </a:t>
            </a:r>
            <a:r>
              <a:rPr lang="en-US" u="sng" dirty="0"/>
              <a:t>principles</a:t>
            </a:r>
            <a:r>
              <a:rPr lang="en-US" dirty="0"/>
              <a:t> would these rational, self-interested individuals choose to guide </a:t>
            </a:r>
            <a:r>
              <a:rPr lang="en-US" u="sng" dirty="0"/>
              <a:t>distribution of benefits and burdens</a:t>
            </a:r>
            <a:r>
              <a:rPr lang="en-US" dirty="0"/>
              <a:t> in their society?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Rawls claims that persons in this imaginary “original position” would adopt </a:t>
            </a:r>
            <a:r>
              <a:rPr lang="en-US" u="sng" dirty="0"/>
              <a:t>versions of the liberty and difference principles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 Calcutta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set procedure of systematic analysis that supports the decision. </a:t>
            </a:r>
          </a:p>
          <a:p>
            <a:r>
              <a:rPr lang="en-US" dirty="0" smtClean="0"/>
              <a:t>Reason is the source of knowledge </a:t>
            </a:r>
          </a:p>
          <a:p>
            <a:r>
              <a:rPr lang="en-US" dirty="0" smtClean="0"/>
              <a:t>Reason is the power of mind that could filter out clarity and relevance from contamination and irrelevance – Enlightenment view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IIMC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Economics – reason - benefits outweigh costs</a:t>
            </a:r>
          </a:p>
          <a:p>
            <a:r>
              <a:rPr lang="en-US" dirty="0" smtClean="0"/>
              <a:t>Psychology – reason – superior to emotion</a:t>
            </a:r>
          </a:p>
          <a:p>
            <a:pPr lvl="1"/>
            <a:r>
              <a:rPr lang="en-US" dirty="0" smtClean="0"/>
              <a:t>Objective and unbiased</a:t>
            </a:r>
          </a:p>
          <a:p>
            <a:r>
              <a:rPr lang="en-US" dirty="0" smtClean="0"/>
              <a:t>Philosophy – reason – superior source of knowledge</a:t>
            </a:r>
          </a:p>
          <a:p>
            <a:pPr lvl="1"/>
            <a:r>
              <a:rPr lang="en-US" dirty="0" smtClean="0"/>
              <a:t>Innate/ </a:t>
            </a:r>
            <a:r>
              <a:rPr lang="en-US" i="1" dirty="0" err="1" smtClean="0"/>
              <a:t>apriori</a:t>
            </a:r>
            <a:r>
              <a:rPr lang="en-US" i="1" dirty="0" smtClean="0"/>
              <a:t> </a:t>
            </a:r>
            <a:r>
              <a:rPr lang="en-US" dirty="0" smtClean="0"/>
              <a:t>(prior to experience) </a:t>
            </a:r>
          </a:p>
          <a:p>
            <a:pPr lvl="1"/>
            <a:r>
              <a:rPr lang="en-US" dirty="0" smtClean="0"/>
              <a:t>as opposed to </a:t>
            </a:r>
            <a:r>
              <a:rPr lang="en-US" i="1" dirty="0" err="1" smtClean="0"/>
              <a:t>aposteriori</a:t>
            </a:r>
            <a:r>
              <a:rPr lang="en-US" i="1" dirty="0" smtClean="0"/>
              <a:t> </a:t>
            </a:r>
            <a:r>
              <a:rPr lang="en-US" dirty="0" smtClean="0"/>
              <a:t>(outcome of sensory perception/experience)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IIMC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Conceptions of Rationality in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Pure logic</a:t>
            </a:r>
          </a:p>
          <a:p>
            <a:r>
              <a:rPr lang="en-US" dirty="0" smtClean="0"/>
              <a:t>Logic + Social experience</a:t>
            </a:r>
          </a:p>
          <a:p>
            <a:endParaRPr lang="en-US" dirty="0" smtClean="0"/>
          </a:p>
          <a:p>
            <a:r>
              <a:rPr lang="en-US" dirty="0" smtClean="0"/>
              <a:t>Is law a rule based reasoning/prescriptions?</a:t>
            </a:r>
          </a:p>
          <a:p>
            <a:pPr lvl="1">
              <a:buNone/>
            </a:pPr>
            <a:r>
              <a:rPr lang="en-US" dirty="0" smtClean="0"/>
              <a:t>(Can every component of the decision be explained through the rule? If not)</a:t>
            </a:r>
          </a:p>
          <a:p>
            <a:r>
              <a:rPr lang="en-US" dirty="0" smtClean="0"/>
              <a:t>Then, how to explain tacit bases of judicial preferences that influence decision?</a:t>
            </a:r>
          </a:p>
          <a:p>
            <a:r>
              <a:rPr lang="en-US" dirty="0" smtClean="0"/>
              <a:t>In essence - does rationality (alone) fail to guarantee legitimacy?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IIMC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of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Legitimacy of legal institutions is due to – rule of law</a:t>
            </a:r>
          </a:p>
          <a:p>
            <a:pPr lvl="1"/>
            <a:r>
              <a:rPr lang="en-US" dirty="0" smtClean="0"/>
              <a:t>Society ruled by law, order and justice</a:t>
            </a:r>
          </a:p>
          <a:p>
            <a:pPr lvl="1"/>
            <a:r>
              <a:rPr lang="en-US" dirty="0" smtClean="0"/>
              <a:t>Concept of no one is above law</a:t>
            </a:r>
          </a:p>
          <a:p>
            <a:pPr lvl="1"/>
            <a:r>
              <a:rPr lang="en-US" dirty="0" smtClean="0"/>
              <a:t>One sense: legitimizes the existence of state and sovereignty of the state over citizens</a:t>
            </a:r>
          </a:p>
          <a:p>
            <a:pPr lvl="2"/>
            <a:r>
              <a:rPr lang="en-US" dirty="0" smtClean="0"/>
              <a:t>It is a means </a:t>
            </a:r>
            <a:r>
              <a:rPr lang="en-US" dirty="0" smtClean="0"/>
              <a:t>to control the arbitrary power of citizens</a:t>
            </a:r>
          </a:p>
          <a:p>
            <a:pPr lvl="1"/>
            <a:r>
              <a:rPr lang="en-US" dirty="0" smtClean="0"/>
              <a:t>Another sense: more fair, balanced, and truth centered </a:t>
            </a:r>
          </a:p>
          <a:p>
            <a:pPr lvl="1"/>
            <a:r>
              <a:rPr lang="en-US" dirty="0" smtClean="0"/>
              <a:t>Yet another: judicial enforcement of legal rights and duties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IIMC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reason to law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enlightenment view of reason has strong appeal to decision making process in general</a:t>
            </a:r>
          </a:p>
          <a:p>
            <a:pPr lvl="1"/>
            <a:r>
              <a:rPr lang="en-US" dirty="0" smtClean="0"/>
              <a:t>Just, objective, fair, and rational resolution of dispute</a:t>
            </a:r>
          </a:p>
          <a:p>
            <a:pPr lvl="1"/>
            <a:r>
              <a:rPr lang="en-US" dirty="0" smtClean="0"/>
              <a:t>Rational law is both necessary and sufficient condition for political legitimacy – it guarantees good governance</a:t>
            </a:r>
          </a:p>
          <a:p>
            <a:pPr lvl="1"/>
            <a:r>
              <a:rPr lang="en-US" dirty="0" smtClean="0"/>
              <a:t>Legal rules are a check against and antidote to arbitrary power</a:t>
            </a:r>
          </a:p>
          <a:p>
            <a:pPr lvl="1"/>
            <a:r>
              <a:rPr lang="en-US" dirty="0" smtClean="0"/>
              <a:t>Legal rules are capable of filtering out the legally relevant from the legally irrelevant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IIMC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reason to law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Legal reasoning must yield clear, predictable, consistent – objective legal standards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IIMC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legal rationality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Legal rules may fail to achieve objective outcomes</a:t>
            </a:r>
          </a:p>
          <a:p>
            <a:r>
              <a:rPr lang="en-US" dirty="0" smtClean="0"/>
              <a:t>Especially in politically and socially contentious cases </a:t>
            </a:r>
          </a:p>
          <a:p>
            <a:r>
              <a:rPr lang="en-US" dirty="0" smtClean="0"/>
              <a:t>Cases that require extra legal considerations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IIMC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Justice as Fairness: John Rawls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Emphasis is on SOCIAL INSTUTITONS within which actions and policies are determined</a:t>
            </a:r>
          </a:p>
          <a:p>
            <a:endParaRPr lang="en-US" dirty="0" smtClean="0"/>
          </a:p>
          <a:p>
            <a:r>
              <a:rPr lang="en-US" dirty="0" smtClean="0"/>
              <a:t>Though </a:t>
            </a:r>
            <a:r>
              <a:rPr lang="en-US" dirty="0" smtClean="0"/>
              <a:t>focused on </a:t>
            </a:r>
            <a:r>
              <a:rPr lang="en-US" dirty="0" smtClean="0">
                <a:solidFill>
                  <a:srgbClr val="FF0000"/>
                </a:solidFill>
              </a:rPr>
              <a:t>social/ distributive justice </a:t>
            </a:r>
            <a:r>
              <a:rPr lang="en-US" dirty="0" smtClean="0"/>
              <a:t>has the potential to guide the decision in </a:t>
            </a:r>
            <a:r>
              <a:rPr lang="en-US" dirty="0" smtClean="0">
                <a:solidFill>
                  <a:srgbClr val="FF0000"/>
                </a:solidFill>
              </a:rPr>
              <a:t>legal/retributive justice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Nisigandha Bhuyan, IIM Calcutta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855</Words>
  <Application>Microsoft Office PowerPoint</Application>
  <PresentationFormat>On-screen Show (4:3)</PresentationFormat>
  <Paragraphs>105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Rationality in Decision Making</vt:lpstr>
      <vt:lpstr>Rationality</vt:lpstr>
      <vt:lpstr>Rationality</vt:lpstr>
      <vt:lpstr>Conceptions of Rationality in Law</vt:lpstr>
      <vt:lpstr>Rule of Law</vt:lpstr>
      <vt:lpstr>Applying reason to law </vt:lpstr>
      <vt:lpstr>Applying reason to law </vt:lpstr>
      <vt:lpstr>Limitations of legal rationality</vt:lpstr>
      <vt:lpstr>Justice as Fairness: John Rawls</vt:lpstr>
      <vt:lpstr>Justice as Fairness: John Rawls Definition and Principles</vt:lpstr>
      <vt:lpstr>Justice as Fairness: John Rawls Liberty</vt:lpstr>
      <vt:lpstr>Justice as Fairness: John Rawls Difference</vt:lpstr>
      <vt:lpstr>Justice as Fairness: John Rawls Least Advantaged</vt:lpstr>
      <vt:lpstr>Justice as Fairness: John Rawls Basic Goods</vt:lpstr>
      <vt:lpstr>Justice as Fairness: John Rawls Basic Goods</vt:lpstr>
      <vt:lpstr>Justifying Rawls’ Claims</vt:lpstr>
      <vt:lpstr>Justice as Fairness: John Rawls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Rationality in Decision Making</dc:title>
  <dc:creator/>
  <cp:lastModifiedBy>eXPerience</cp:lastModifiedBy>
  <cp:revision>19</cp:revision>
  <dcterms:created xsi:type="dcterms:W3CDTF">2006-08-16T00:00:00Z</dcterms:created>
  <dcterms:modified xsi:type="dcterms:W3CDTF">2016-02-13T07:50:32Z</dcterms:modified>
</cp:coreProperties>
</file>